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62" r:id="rId4"/>
    <p:sldId id="258" r:id="rId5"/>
    <p:sldId id="272" r:id="rId6"/>
    <p:sldId id="276" r:id="rId7"/>
    <p:sldId id="279" r:id="rId8"/>
    <p:sldId id="259" r:id="rId9"/>
    <p:sldId id="261" r:id="rId10"/>
    <p:sldId id="263" r:id="rId11"/>
    <p:sldId id="264" r:id="rId12"/>
    <p:sldId id="267" r:id="rId13"/>
    <p:sldId id="266" r:id="rId14"/>
    <p:sldId id="265" r:id="rId15"/>
    <p:sldId id="268" r:id="rId16"/>
    <p:sldId id="269" r:id="rId17"/>
    <p:sldId id="270" r:id="rId18"/>
    <p:sldId id="273" r:id="rId19"/>
    <p:sldId id="278" r:id="rId20"/>
    <p:sldId id="277" r:id="rId21"/>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p:restoredTop sz="94629" autoAdjust="0"/>
  </p:normalViewPr>
  <p:slideViewPr>
    <p:cSldViewPr>
      <p:cViewPr varScale="1">
        <p:scale>
          <a:sx n="56" d="100"/>
          <a:sy n="56" d="100"/>
        </p:scale>
        <p:origin x="-120" y="-11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27F8ADCC-C81B-4A4D-8B4B-93DDFF084C14}" type="datetimeFigureOut">
              <a:rPr lang="en-US" smtClean="0"/>
              <a:t>5/4/15</a:t>
            </a:fld>
            <a:endParaRPr lang="en-US" dirty="0"/>
          </a:p>
        </p:txBody>
      </p:sp>
      <p:sp>
        <p:nvSpPr>
          <p:cNvPr id="20" name="Footer Placeholder 19"/>
          <p:cNvSpPr>
            <a:spLocks noGrp="1"/>
          </p:cNvSpPr>
          <p:nvPr>
            <p:ph type="ftr" sz="quarter" idx="11"/>
          </p:nvPr>
        </p:nvSpPr>
        <p:spPr/>
        <p:txBody>
          <a:bodyPr/>
          <a:lstStyle>
            <a:extLst/>
          </a:lstStyle>
          <a:p>
            <a:endParaRPr lang="en-US" dirty="0"/>
          </a:p>
        </p:txBody>
      </p:sp>
      <p:sp>
        <p:nvSpPr>
          <p:cNvPr id="10" name="Slide Number Placeholder 9"/>
          <p:cNvSpPr>
            <a:spLocks noGrp="1"/>
          </p:cNvSpPr>
          <p:nvPr>
            <p:ph type="sldNum" sz="quarter" idx="12"/>
          </p:nvPr>
        </p:nvSpPr>
        <p:spPr/>
        <p:txBody>
          <a:bodyPr/>
          <a:lstStyle>
            <a:extLst/>
          </a:lstStyle>
          <a:p>
            <a:fld id="{CE2AA46D-2B9F-42B0-8582-FF36B55F407C}" type="slidenum">
              <a:rPr lang="en-US" smtClean="0"/>
              <a:t>‹#›</a:t>
            </a:fld>
            <a:endParaRPr lang="en-US" dirty="0"/>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7F8ADCC-C81B-4A4D-8B4B-93DDFF084C14}" type="datetimeFigureOut">
              <a:rPr lang="en-US" smtClean="0"/>
              <a:t>5/4/15</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CE2AA46D-2B9F-42B0-8582-FF36B55F407C}"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7F8ADCC-C81B-4A4D-8B4B-93DDFF084C14}" type="datetimeFigureOut">
              <a:rPr lang="en-US" smtClean="0"/>
              <a:t>5/4/15</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CE2AA46D-2B9F-42B0-8582-FF36B55F407C}"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7F8ADCC-C81B-4A4D-8B4B-93DDFF084C14}" type="datetimeFigureOut">
              <a:rPr lang="en-US" smtClean="0"/>
              <a:t>5/4/15</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CE2AA46D-2B9F-42B0-8582-FF36B55F407C}"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27F8ADCC-C81B-4A4D-8B4B-93DDFF084C14}" type="datetimeFigureOut">
              <a:rPr lang="en-US" smtClean="0"/>
              <a:t>5/4/15</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CE2AA46D-2B9F-42B0-8582-FF36B55F407C}" type="slidenum">
              <a:rPr lang="en-US" smtClean="0"/>
              <a:t>‹#›</a:t>
            </a:fld>
            <a:endParaRPr lang="en-US" dirty="0"/>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7F8ADCC-C81B-4A4D-8B4B-93DDFF084C14}" type="datetimeFigureOut">
              <a:rPr lang="en-US" smtClean="0"/>
              <a:t>5/4/15</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CE2AA46D-2B9F-42B0-8582-FF36B55F407C}"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27F8ADCC-C81B-4A4D-8B4B-93DDFF084C14}" type="datetimeFigureOut">
              <a:rPr lang="en-US" smtClean="0"/>
              <a:t>5/4/15</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CE2AA46D-2B9F-42B0-8582-FF36B55F407C}"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27F8ADCC-C81B-4A4D-8B4B-93DDFF084C14}" type="datetimeFigureOut">
              <a:rPr lang="en-US" smtClean="0"/>
              <a:t>5/4/15</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CE2AA46D-2B9F-42B0-8582-FF36B55F407C}"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Date Placeholder 1"/>
          <p:cNvSpPr>
            <a:spLocks noGrp="1"/>
          </p:cNvSpPr>
          <p:nvPr>
            <p:ph type="dt" sz="half" idx="10"/>
          </p:nvPr>
        </p:nvSpPr>
        <p:spPr/>
        <p:txBody>
          <a:bodyPr/>
          <a:lstStyle>
            <a:extLst/>
          </a:lstStyle>
          <a:p>
            <a:fld id="{27F8ADCC-C81B-4A4D-8B4B-93DDFF084C14}" type="datetimeFigureOut">
              <a:rPr lang="en-US" smtClean="0"/>
              <a:t>5/4/15</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CE2AA46D-2B9F-42B0-8582-FF36B55F407C}" type="slidenum">
              <a:rPr lang="en-US" smtClean="0"/>
              <a:t>‹#›</a:t>
            </a:fld>
            <a:endParaRPr lang="en-US" dirty="0"/>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7F8ADCC-C81B-4A4D-8B4B-93DDFF084C14}" type="datetimeFigureOut">
              <a:rPr lang="en-US" smtClean="0"/>
              <a:t>5/4/15</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CE2AA46D-2B9F-42B0-8582-FF36B55F407C}"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27F8ADCC-C81B-4A4D-8B4B-93DDFF084C14}" type="datetimeFigureOut">
              <a:rPr lang="en-US" smtClean="0"/>
              <a:t>5/4/15</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CE2AA46D-2B9F-42B0-8582-FF36B55F407C}" type="slidenum">
              <a:rPr lang="en-US" smtClean="0"/>
              <a:t>‹#›</a:t>
            </a:fld>
            <a:endParaRPr lang="en-US" dirty="0"/>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dirty="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dirty="0"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27F8ADCC-C81B-4A4D-8B4B-93DDFF084C14}" type="datetimeFigureOut">
              <a:rPr lang="en-US" smtClean="0"/>
              <a:t>5/4/15</a:t>
            </a:fld>
            <a:endParaRPr lang="en-US" dirty="0"/>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dirty="0"/>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CE2AA46D-2B9F-42B0-8582-FF36B55F407C}" type="slidenum">
              <a:rPr lang="en-US" smtClean="0"/>
              <a:t>‹#›</a:t>
            </a:fld>
            <a:endParaRPr lang="en-US" dirty="0"/>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wiche.edu/info/knocking-8th/profiles/ct.pdf" TargetMode="External"/><Relationship Id="rId4" Type="http://schemas.openxmlformats.org/officeDocument/2006/relationships/hyperlink" Target="http://web.ccsu.edu/oira/factbook_1415/default.asp" TargetMode="External"/><Relationship Id="rId1" Type="http://schemas.openxmlformats.org/officeDocument/2006/relationships/slideLayout" Target="../slideLayouts/slideLayout2.xml"/><Relationship Id="rId2" Type="http://schemas.openxmlformats.org/officeDocument/2006/relationships/hyperlink" Target="http://nces.ed.gov/programs/digest/d13/tables/dt13_203.30.asp"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CCSU Joint Task Force on Minority Student Success</a:t>
            </a:r>
            <a:endParaRPr lang="en-US" dirty="0"/>
          </a:p>
        </p:txBody>
      </p:sp>
      <p:sp>
        <p:nvSpPr>
          <p:cNvPr id="3" name="Subtitle 2"/>
          <p:cNvSpPr>
            <a:spLocks noGrp="1"/>
          </p:cNvSpPr>
          <p:nvPr>
            <p:ph type="subTitle" idx="1"/>
          </p:nvPr>
        </p:nvSpPr>
        <p:spPr>
          <a:xfrm>
            <a:off x="1432560" y="1850064"/>
            <a:ext cx="7406640" cy="4245936"/>
          </a:xfrm>
        </p:spPr>
        <p:txBody>
          <a:bodyPr>
            <a:normAutofit fontScale="85000" lnSpcReduction="20000"/>
          </a:bodyPr>
          <a:lstStyle/>
          <a:p>
            <a:r>
              <a:rPr lang="en-US" dirty="0" smtClean="0"/>
              <a:t>Sponsored by the Faculty Senate &amp; Academic Affairs</a:t>
            </a:r>
          </a:p>
          <a:p>
            <a:endParaRPr lang="en-US" dirty="0"/>
          </a:p>
          <a:p>
            <a:r>
              <a:rPr lang="en-US" b="1" dirty="0" smtClean="0"/>
              <a:t>Report to the Faculty Senate, May 4, 2015</a:t>
            </a:r>
          </a:p>
          <a:p>
            <a:endParaRPr lang="en-US" dirty="0"/>
          </a:p>
          <a:p>
            <a:r>
              <a:rPr lang="en-US" dirty="0" smtClean="0"/>
              <a:t>Task Force Members:</a:t>
            </a:r>
          </a:p>
          <a:p>
            <a:r>
              <a:rPr lang="en-US" sz="2000" dirty="0" smtClean="0"/>
              <a:t>Joe Paige, Academic Affairs, Co-Chair</a:t>
            </a:r>
          </a:p>
          <a:p>
            <a:r>
              <a:rPr lang="en-US" sz="2000" dirty="0" smtClean="0"/>
              <a:t>Nancy Hoffman, Educational Leadership, </a:t>
            </a:r>
            <a:r>
              <a:rPr lang="en-US" sz="2000" dirty="0"/>
              <a:t>P</a:t>
            </a:r>
            <a:r>
              <a:rPr lang="en-US" sz="2000" dirty="0" smtClean="0"/>
              <a:t>olicy, and Inst. Tech., Co-Chair</a:t>
            </a:r>
          </a:p>
          <a:p>
            <a:r>
              <a:rPr lang="en-US" sz="2000" dirty="0" smtClean="0"/>
              <a:t>Marisol Aponte, Student Wellness Services</a:t>
            </a:r>
          </a:p>
          <a:p>
            <a:r>
              <a:rPr lang="en-US" sz="2000" dirty="0" smtClean="0"/>
              <a:t>Beth Merenstein, Sociology</a:t>
            </a:r>
          </a:p>
          <a:p>
            <a:r>
              <a:rPr lang="en-US" sz="2000" dirty="0" smtClean="0"/>
              <a:t>Evelyn Phillips, Anthropology</a:t>
            </a:r>
          </a:p>
          <a:p>
            <a:r>
              <a:rPr lang="en-US" sz="2000" dirty="0"/>
              <a:t>Luis Recoder-Núñez</a:t>
            </a:r>
            <a:r>
              <a:rPr lang="en-US" sz="2000" dirty="0" smtClean="0"/>
              <a:t>, Mathematical Sciences</a:t>
            </a:r>
          </a:p>
          <a:p>
            <a:r>
              <a:rPr lang="en-US" sz="2000" dirty="0" smtClean="0"/>
              <a:t>Heather Rodriguez, Sociology</a:t>
            </a:r>
          </a:p>
          <a:p>
            <a:r>
              <a:rPr lang="en-US" sz="2000" dirty="0" smtClean="0"/>
              <a:t>Carlos Soler, Admissions</a:t>
            </a:r>
          </a:p>
          <a:p>
            <a:endParaRPr lang="en-US" sz="2000" dirty="0" smtClean="0"/>
          </a:p>
          <a:p>
            <a:endParaRPr lang="en-US" dirty="0"/>
          </a:p>
        </p:txBody>
      </p:sp>
    </p:spTree>
    <p:extLst>
      <p:ext uri="{BB962C8B-B14F-4D97-AF65-F5344CB8AC3E}">
        <p14:creationId xmlns:p14="http://schemas.microsoft.com/office/powerpoint/2010/main" val="3725254743"/>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2362200"/>
            <a:ext cx="7498080" cy="3886200"/>
          </a:xfrm>
        </p:spPr>
        <p:txBody>
          <a:bodyPr>
            <a:normAutofit fontScale="92500" lnSpcReduction="10000"/>
          </a:bodyPr>
          <a:lstStyle/>
          <a:p>
            <a:r>
              <a:rPr lang="en-US" dirty="0" smtClean="0"/>
              <a:t>Create a culture that values and rewards good advising</a:t>
            </a:r>
          </a:p>
          <a:p>
            <a:r>
              <a:rPr lang="en-US" dirty="0" smtClean="0"/>
              <a:t>Systematically implement more intrusive advising models for students who data suggest are at higher risk</a:t>
            </a:r>
          </a:p>
          <a:p>
            <a:r>
              <a:rPr lang="en-US" dirty="0" smtClean="0"/>
              <a:t>Proactively provide prospective and current students with online access to information like major clusters and academic maps</a:t>
            </a:r>
            <a:endParaRPr lang="en-US" dirty="0"/>
          </a:p>
        </p:txBody>
      </p:sp>
      <p:sp>
        <p:nvSpPr>
          <p:cNvPr id="4" name="Title 3"/>
          <p:cNvSpPr>
            <a:spLocks noGrp="1"/>
          </p:cNvSpPr>
          <p:nvPr>
            <p:ph type="title"/>
          </p:nvPr>
        </p:nvSpPr>
        <p:spPr>
          <a:xfrm>
            <a:off x="1435608" y="274638"/>
            <a:ext cx="7498080" cy="2011362"/>
          </a:xfrm>
        </p:spPr>
        <p:txBody>
          <a:bodyPr>
            <a:normAutofit fontScale="90000"/>
          </a:bodyPr>
          <a:lstStyle/>
          <a:p>
            <a:r>
              <a:rPr lang="en-US" dirty="0" smtClean="0"/>
              <a:t>Develop systems that ensure that all students receive high quality advising</a:t>
            </a:r>
            <a:endParaRPr lang="en-US" dirty="0"/>
          </a:p>
        </p:txBody>
      </p:sp>
    </p:spTree>
    <p:extLst>
      <p:ext uri="{BB962C8B-B14F-4D97-AF65-F5344CB8AC3E}">
        <p14:creationId xmlns:p14="http://schemas.microsoft.com/office/powerpoint/2010/main" val="22246332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Implement proactive programs to better acclimate students and families to CCSU</a:t>
            </a:r>
            <a:endParaRPr lang="en-US" dirty="0"/>
          </a:p>
        </p:txBody>
      </p:sp>
      <p:sp>
        <p:nvSpPr>
          <p:cNvPr id="3" name="Content Placeholder 2"/>
          <p:cNvSpPr>
            <a:spLocks noGrp="1"/>
          </p:cNvSpPr>
          <p:nvPr>
            <p:ph idx="1"/>
          </p:nvPr>
        </p:nvSpPr>
        <p:spPr>
          <a:xfrm>
            <a:off x="1435608" y="1752600"/>
            <a:ext cx="7498080" cy="4495800"/>
          </a:xfrm>
        </p:spPr>
        <p:txBody>
          <a:bodyPr>
            <a:normAutofit fontScale="92500" lnSpcReduction="10000"/>
          </a:bodyPr>
          <a:lstStyle/>
          <a:p>
            <a:pPr marL="82296" indent="0">
              <a:buNone/>
            </a:pPr>
            <a:r>
              <a:rPr lang="en-US" dirty="0" smtClean="0"/>
              <a:t>These might include</a:t>
            </a:r>
          </a:p>
          <a:p>
            <a:r>
              <a:rPr lang="en-US" dirty="0" smtClean="0"/>
              <a:t>Financial aid literacy education</a:t>
            </a:r>
          </a:p>
          <a:p>
            <a:r>
              <a:rPr lang="en-US" dirty="0" smtClean="0"/>
              <a:t>Ongoing outreach to families and community agencies about admissions and aid processes, college expectations, and workload</a:t>
            </a:r>
          </a:p>
          <a:p>
            <a:r>
              <a:rPr lang="en-US" dirty="0" smtClean="0"/>
              <a:t>Using alumni as ambassadors to their home communities</a:t>
            </a:r>
          </a:p>
          <a:p>
            <a:r>
              <a:rPr lang="en-US" dirty="0" smtClean="0"/>
              <a:t>Providing a clear point of contact for families and agencies</a:t>
            </a:r>
          </a:p>
        </p:txBody>
      </p:sp>
    </p:spTree>
    <p:extLst>
      <p:ext uri="{BB962C8B-B14F-4D97-AF65-F5344CB8AC3E}">
        <p14:creationId xmlns:p14="http://schemas.microsoft.com/office/powerpoint/2010/main" val="38095324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3078162"/>
          </a:xfrm>
        </p:spPr>
        <p:txBody>
          <a:bodyPr>
            <a:normAutofit/>
          </a:bodyPr>
          <a:lstStyle/>
          <a:p>
            <a:r>
              <a:rPr lang="en-US" sz="3600" dirty="0" smtClean="0"/>
              <a:t>Provide reliable, financial support to programs </a:t>
            </a:r>
            <a:r>
              <a:rPr lang="en-US" sz="3600" dirty="0"/>
              <a:t>that are grounded in the </a:t>
            </a:r>
            <a:r>
              <a:rPr lang="en-US" sz="3600" dirty="0" smtClean="0"/>
              <a:t>literature </a:t>
            </a:r>
            <a:r>
              <a:rPr lang="en-US" sz="3600" dirty="0"/>
              <a:t>and </a:t>
            </a:r>
            <a:r>
              <a:rPr lang="en-US" sz="3600" dirty="0" smtClean="0"/>
              <a:t>document the positive impact of their services on CCSU student </a:t>
            </a:r>
            <a:r>
              <a:rPr lang="en-US" sz="3600" dirty="0"/>
              <a:t>retention and </a:t>
            </a:r>
            <a:r>
              <a:rPr lang="en-US" sz="3600" dirty="0" smtClean="0"/>
              <a:t>graduation.</a:t>
            </a:r>
            <a:endParaRPr lang="en-US" sz="3600" dirty="0"/>
          </a:p>
        </p:txBody>
      </p:sp>
      <p:sp>
        <p:nvSpPr>
          <p:cNvPr id="3" name="Content Placeholder 2"/>
          <p:cNvSpPr>
            <a:spLocks noGrp="1"/>
          </p:cNvSpPr>
          <p:nvPr>
            <p:ph idx="1"/>
          </p:nvPr>
        </p:nvSpPr>
        <p:spPr>
          <a:xfrm>
            <a:off x="1371600" y="4457700"/>
            <a:ext cx="7498080" cy="4800600"/>
          </a:xfrm>
        </p:spPr>
        <p:txBody>
          <a:bodyPr/>
          <a:lstStyle/>
          <a:p>
            <a:pPr marL="82296" indent="0">
              <a:buNone/>
            </a:pPr>
            <a:endParaRPr lang="en-US" dirty="0"/>
          </a:p>
        </p:txBody>
      </p:sp>
    </p:spTree>
    <p:extLst>
      <p:ext uri="{BB962C8B-B14F-4D97-AF65-F5344CB8AC3E}">
        <p14:creationId xmlns:p14="http://schemas.microsoft.com/office/powerpoint/2010/main" val="30895766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1401762"/>
          </a:xfrm>
        </p:spPr>
        <p:txBody>
          <a:bodyPr>
            <a:normAutofit fontScale="90000"/>
          </a:bodyPr>
          <a:lstStyle/>
          <a:p>
            <a:r>
              <a:rPr lang="en-US" dirty="0" smtClean="0"/>
              <a:t>Re-examine the content of our courses to ensure they speak to a diverse audience</a:t>
            </a:r>
            <a:endParaRPr lang="en-US" dirty="0"/>
          </a:p>
        </p:txBody>
      </p:sp>
      <p:sp>
        <p:nvSpPr>
          <p:cNvPr id="3" name="Content Placeholder 2"/>
          <p:cNvSpPr>
            <a:spLocks noGrp="1"/>
          </p:cNvSpPr>
          <p:nvPr>
            <p:ph idx="1"/>
          </p:nvPr>
        </p:nvSpPr>
        <p:spPr>
          <a:xfrm>
            <a:off x="1435608" y="1905000"/>
            <a:ext cx="7498080" cy="4343400"/>
          </a:xfrm>
        </p:spPr>
        <p:txBody>
          <a:bodyPr>
            <a:normAutofit fontScale="92500" lnSpcReduction="10000"/>
          </a:bodyPr>
          <a:lstStyle/>
          <a:p>
            <a:endParaRPr lang="en-US" dirty="0" smtClean="0"/>
          </a:p>
          <a:p>
            <a:r>
              <a:rPr lang="en-US" dirty="0" smtClean="0"/>
              <a:t>Seek </a:t>
            </a:r>
            <a:r>
              <a:rPr lang="en-US" dirty="0"/>
              <a:t>meaningful ways to incorporate diverse perspectives and materials into all courses.</a:t>
            </a:r>
          </a:p>
          <a:p>
            <a:r>
              <a:rPr lang="en-US" dirty="0"/>
              <a:t>Students who see themselves in the content of a course are more likely to feel connected.</a:t>
            </a:r>
          </a:p>
          <a:p>
            <a:r>
              <a:rPr lang="en-US" dirty="0" smtClean="0"/>
              <a:t>Students who feel connected to college are more likely to be retained and to succeed.</a:t>
            </a:r>
          </a:p>
          <a:p>
            <a:pPr marL="82296" indent="0">
              <a:buNone/>
            </a:pPr>
            <a:r>
              <a:rPr lang="en-US" dirty="0" smtClean="0"/>
              <a:t> </a:t>
            </a:r>
            <a:endParaRPr lang="en-US" dirty="0"/>
          </a:p>
        </p:txBody>
      </p:sp>
    </p:spTree>
    <p:extLst>
      <p:ext uri="{BB962C8B-B14F-4D97-AF65-F5344CB8AC3E}">
        <p14:creationId xmlns:p14="http://schemas.microsoft.com/office/powerpoint/2010/main" val="11684289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2316162"/>
          </a:xfrm>
        </p:spPr>
        <p:txBody>
          <a:bodyPr>
            <a:normAutofit fontScale="90000"/>
          </a:bodyPr>
          <a:lstStyle/>
          <a:p>
            <a:r>
              <a:rPr lang="en-US" dirty="0" smtClean="0"/>
              <a:t>Structure our programs to ensure all students experience appropriate high-impact practices early (and often).</a:t>
            </a:r>
            <a:endParaRPr lang="en-US" dirty="0"/>
          </a:p>
        </p:txBody>
      </p:sp>
      <p:sp>
        <p:nvSpPr>
          <p:cNvPr id="3" name="Content Placeholder 2"/>
          <p:cNvSpPr>
            <a:spLocks noGrp="1"/>
          </p:cNvSpPr>
          <p:nvPr>
            <p:ph idx="1"/>
          </p:nvPr>
        </p:nvSpPr>
        <p:spPr>
          <a:xfrm>
            <a:off x="1435608" y="2667000"/>
            <a:ext cx="7498080" cy="3581400"/>
          </a:xfrm>
        </p:spPr>
        <p:txBody>
          <a:bodyPr>
            <a:normAutofit fontScale="40000" lnSpcReduction="20000"/>
          </a:bodyPr>
          <a:lstStyle/>
          <a:p>
            <a:r>
              <a:rPr lang="en-US" sz="5100" dirty="0" smtClean="0"/>
              <a:t>High </a:t>
            </a:r>
            <a:r>
              <a:rPr lang="en-US" sz="5100" dirty="0"/>
              <a:t>i</a:t>
            </a:r>
            <a:r>
              <a:rPr lang="en-US" sz="5100" dirty="0" smtClean="0"/>
              <a:t>mpact practices (HIPs) build connections to faculty and/or peers AND foster high quality learning–both are key to retention.</a:t>
            </a:r>
          </a:p>
          <a:p>
            <a:pPr fontAlgn="base"/>
            <a:r>
              <a:rPr lang="en-US" dirty="0" smtClean="0"/>
              <a:t>HIPs are: </a:t>
            </a:r>
          </a:p>
          <a:p>
            <a:pPr fontAlgn="base"/>
            <a:r>
              <a:rPr lang="en-US" dirty="0" smtClean="0"/>
              <a:t>First-Year </a:t>
            </a:r>
            <a:r>
              <a:rPr lang="en-US" dirty="0"/>
              <a:t>Experiences</a:t>
            </a:r>
          </a:p>
          <a:p>
            <a:pPr fontAlgn="base"/>
            <a:r>
              <a:rPr lang="en-US" dirty="0"/>
              <a:t>Common Intellectual Experiences</a:t>
            </a:r>
          </a:p>
          <a:p>
            <a:pPr fontAlgn="base"/>
            <a:r>
              <a:rPr lang="en-US" dirty="0"/>
              <a:t>Learning Communities</a:t>
            </a:r>
          </a:p>
          <a:p>
            <a:pPr fontAlgn="base"/>
            <a:r>
              <a:rPr lang="en-US" dirty="0"/>
              <a:t>Writing-Intensive Courses</a:t>
            </a:r>
          </a:p>
          <a:p>
            <a:pPr fontAlgn="base"/>
            <a:r>
              <a:rPr lang="en-US" dirty="0"/>
              <a:t>Collaborative Assignments and Projects</a:t>
            </a:r>
          </a:p>
          <a:p>
            <a:pPr fontAlgn="base"/>
            <a:r>
              <a:rPr lang="en-US" dirty="0"/>
              <a:t>Undergraduate Research</a:t>
            </a:r>
          </a:p>
          <a:p>
            <a:pPr fontAlgn="base"/>
            <a:r>
              <a:rPr lang="en-US" dirty="0"/>
              <a:t>Diversity/Global Learning</a:t>
            </a:r>
          </a:p>
          <a:p>
            <a:pPr fontAlgn="base"/>
            <a:r>
              <a:rPr lang="en-US" dirty="0"/>
              <a:t>Service Learning, Community-Based Learning</a:t>
            </a:r>
          </a:p>
          <a:p>
            <a:pPr fontAlgn="base"/>
            <a:r>
              <a:rPr lang="en-US" dirty="0"/>
              <a:t>Internships</a:t>
            </a:r>
          </a:p>
          <a:p>
            <a:pPr fontAlgn="base"/>
            <a:r>
              <a:rPr lang="en-US" dirty="0"/>
              <a:t>Capstone Courses and Projects</a:t>
            </a:r>
          </a:p>
          <a:p>
            <a:pPr marL="82296" indent="0">
              <a:buNone/>
            </a:pPr>
            <a:endParaRPr lang="en-US" dirty="0"/>
          </a:p>
        </p:txBody>
      </p:sp>
    </p:spTree>
    <p:extLst>
      <p:ext uri="{BB962C8B-B14F-4D97-AF65-F5344CB8AC3E}">
        <p14:creationId xmlns:p14="http://schemas.microsoft.com/office/powerpoint/2010/main" val="28201172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1706562"/>
          </a:xfrm>
        </p:spPr>
        <p:txBody>
          <a:bodyPr>
            <a:normAutofit fontScale="90000"/>
          </a:bodyPr>
          <a:lstStyle/>
          <a:p>
            <a:r>
              <a:rPr lang="en-US" dirty="0" smtClean="0"/>
              <a:t>Provide a robust program of faculty development for teaching and administrative faculty</a:t>
            </a:r>
            <a:endParaRPr lang="en-US" dirty="0"/>
          </a:p>
        </p:txBody>
      </p:sp>
      <p:sp>
        <p:nvSpPr>
          <p:cNvPr id="3" name="Content Placeholder 2"/>
          <p:cNvSpPr>
            <a:spLocks noGrp="1"/>
          </p:cNvSpPr>
          <p:nvPr>
            <p:ph idx="1"/>
          </p:nvPr>
        </p:nvSpPr>
        <p:spPr>
          <a:xfrm>
            <a:off x="1435608" y="2286000"/>
            <a:ext cx="7498080" cy="3962400"/>
          </a:xfrm>
        </p:spPr>
        <p:txBody>
          <a:bodyPr>
            <a:normAutofit fontScale="92500" lnSpcReduction="10000"/>
          </a:bodyPr>
          <a:lstStyle/>
          <a:p>
            <a:r>
              <a:rPr lang="en-US" dirty="0" smtClean="0"/>
              <a:t>Differentiate diversity training for teaching faculty and administrative faculty and staff</a:t>
            </a:r>
          </a:p>
          <a:p>
            <a:r>
              <a:rPr lang="en-US" dirty="0" smtClean="0"/>
              <a:t>Focus teaching faculty offerings on classroom practices that support student success and create an inclusive classroom climate</a:t>
            </a:r>
          </a:p>
          <a:p>
            <a:r>
              <a:rPr lang="en-US" dirty="0" smtClean="0"/>
              <a:t>Offer a variety of opportunities for full-time and adjunct faculty to examine their own practice and incorporate best practices that support student success </a:t>
            </a:r>
            <a:r>
              <a:rPr lang="en-US" u="sng" dirty="0" smtClean="0"/>
              <a:t>and</a:t>
            </a:r>
            <a:r>
              <a:rPr lang="en-US" dirty="0" smtClean="0"/>
              <a:t> academic rigor</a:t>
            </a:r>
          </a:p>
          <a:p>
            <a:endParaRPr lang="en-US" dirty="0"/>
          </a:p>
        </p:txBody>
      </p:sp>
    </p:spTree>
    <p:extLst>
      <p:ext uri="{BB962C8B-B14F-4D97-AF65-F5344CB8AC3E}">
        <p14:creationId xmlns:p14="http://schemas.microsoft.com/office/powerpoint/2010/main" val="42186319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1554162"/>
          </a:xfrm>
        </p:spPr>
        <p:txBody>
          <a:bodyPr>
            <a:normAutofit fontScale="90000"/>
          </a:bodyPr>
          <a:lstStyle/>
          <a:p>
            <a:r>
              <a:rPr lang="en-US" dirty="0" smtClean="0"/>
              <a:t>Continue to develop systems that can avert and resolve financial barriers to student success</a:t>
            </a:r>
            <a:endParaRPr lang="en-US" dirty="0"/>
          </a:p>
        </p:txBody>
      </p:sp>
      <p:sp>
        <p:nvSpPr>
          <p:cNvPr id="3" name="Content Placeholder 2"/>
          <p:cNvSpPr>
            <a:spLocks noGrp="1"/>
          </p:cNvSpPr>
          <p:nvPr>
            <p:ph idx="1"/>
          </p:nvPr>
        </p:nvSpPr>
        <p:spPr>
          <a:xfrm>
            <a:off x="1435608" y="2133600"/>
            <a:ext cx="7498080" cy="4114800"/>
          </a:xfrm>
        </p:spPr>
        <p:txBody>
          <a:bodyPr/>
          <a:lstStyle/>
          <a:p>
            <a:r>
              <a:rPr lang="en-US" dirty="0" smtClean="0"/>
              <a:t>There are some problems that are too big for us to solve but we should not lose a student in good standing to a few hundred dollars or the cost of a book.</a:t>
            </a:r>
          </a:p>
          <a:p>
            <a:r>
              <a:rPr lang="en-US" dirty="0" smtClean="0"/>
              <a:t>Students need a better understanding of the financial aid that may be available to them and its long term implications.</a:t>
            </a:r>
            <a:endParaRPr lang="en-US" dirty="0"/>
          </a:p>
        </p:txBody>
      </p:sp>
    </p:spTree>
    <p:extLst>
      <p:ext uri="{BB962C8B-B14F-4D97-AF65-F5344CB8AC3E}">
        <p14:creationId xmlns:p14="http://schemas.microsoft.com/office/powerpoint/2010/main" val="23229831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28600"/>
            <a:ext cx="7498080" cy="1143000"/>
          </a:xfrm>
        </p:spPr>
        <p:txBody>
          <a:bodyPr>
            <a:normAutofit fontScale="90000"/>
          </a:bodyPr>
          <a:lstStyle/>
          <a:p>
            <a:r>
              <a:rPr lang="en-US" dirty="0" smtClean="0"/>
              <a:t>Create a centrally located, highly visible, </a:t>
            </a:r>
            <a:r>
              <a:rPr lang="en-US" u="sng" dirty="0" smtClean="0"/>
              <a:t>staffed</a:t>
            </a:r>
            <a:r>
              <a:rPr lang="en-US" dirty="0" smtClean="0"/>
              <a:t> diversity center</a:t>
            </a:r>
            <a:endParaRPr lang="en-US" dirty="0"/>
          </a:p>
        </p:txBody>
      </p:sp>
      <p:sp>
        <p:nvSpPr>
          <p:cNvPr id="3" name="Content Placeholder 2"/>
          <p:cNvSpPr>
            <a:spLocks noGrp="1"/>
          </p:cNvSpPr>
          <p:nvPr>
            <p:ph idx="1"/>
          </p:nvPr>
        </p:nvSpPr>
        <p:spPr>
          <a:xfrm>
            <a:off x="1435608" y="1447800"/>
            <a:ext cx="7498080" cy="4800600"/>
          </a:xfrm>
        </p:spPr>
        <p:txBody>
          <a:bodyPr>
            <a:normAutofit fontScale="85000" lnSpcReduction="20000"/>
          </a:bodyPr>
          <a:lstStyle/>
          <a:p>
            <a:r>
              <a:rPr lang="en-US" dirty="0"/>
              <a:t>H</a:t>
            </a:r>
            <a:r>
              <a:rPr lang="en-US" dirty="0" smtClean="0"/>
              <a:t>elp </a:t>
            </a:r>
            <a:r>
              <a:rPr lang="en-US" dirty="0"/>
              <a:t>connect diverse students to affiliation groups, </a:t>
            </a:r>
            <a:r>
              <a:rPr lang="en-US" dirty="0" smtClean="0"/>
              <a:t>campus services and organizations, and academic/cultural centers</a:t>
            </a:r>
          </a:p>
          <a:p>
            <a:r>
              <a:rPr lang="en-US" dirty="0"/>
              <a:t>S</a:t>
            </a:r>
            <a:r>
              <a:rPr lang="en-US" dirty="0" smtClean="0"/>
              <a:t>erve as </a:t>
            </a:r>
            <a:r>
              <a:rPr lang="en-US" dirty="0"/>
              <a:t>a </a:t>
            </a:r>
            <a:r>
              <a:rPr lang="en-US" dirty="0" smtClean="0"/>
              <a:t>contact </a:t>
            </a:r>
            <a:r>
              <a:rPr lang="en-US" dirty="0"/>
              <a:t>point for </a:t>
            </a:r>
            <a:r>
              <a:rPr lang="en-US" dirty="0" smtClean="0"/>
              <a:t>students and for sending </a:t>
            </a:r>
            <a:r>
              <a:rPr lang="en-US" dirty="0"/>
              <a:t>agencies </a:t>
            </a:r>
            <a:r>
              <a:rPr lang="en-US" dirty="0" smtClean="0"/>
              <a:t>and families seeking </a:t>
            </a:r>
            <a:r>
              <a:rPr lang="en-US" dirty="0"/>
              <a:t>to support </a:t>
            </a:r>
            <a:r>
              <a:rPr lang="en-US" dirty="0" smtClean="0"/>
              <a:t>students</a:t>
            </a:r>
          </a:p>
          <a:p>
            <a:r>
              <a:rPr lang="en-US" dirty="0" smtClean="0"/>
              <a:t>Provide a space for students to gather, meet, hold study groups, etc.</a:t>
            </a:r>
          </a:p>
          <a:p>
            <a:r>
              <a:rPr lang="en-US" dirty="0" smtClean="0"/>
              <a:t>Facilitate proactive connections to programs that foster minority student success (mentoring, coaching, tutoring, targeted intrusive advising, summer prep, alumni, sending agencies, etc.)</a:t>
            </a:r>
          </a:p>
          <a:p>
            <a:r>
              <a:rPr lang="en-US" dirty="0" smtClean="0"/>
              <a:t>Create a diverse advisory board for the center</a:t>
            </a:r>
            <a:endParaRPr lang="en-US" dirty="0"/>
          </a:p>
        </p:txBody>
      </p:sp>
    </p:spTree>
    <p:extLst>
      <p:ext uri="{BB962C8B-B14F-4D97-AF65-F5344CB8AC3E}">
        <p14:creationId xmlns:p14="http://schemas.microsoft.com/office/powerpoint/2010/main" val="750492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Continue to prioritize hiring of  diverse faculty and staff</a:t>
            </a:r>
            <a:endParaRPr lang="en-US" dirty="0"/>
          </a:p>
        </p:txBody>
      </p:sp>
      <p:sp>
        <p:nvSpPr>
          <p:cNvPr id="3" name="Content Placeholder 2"/>
          <p:cNvSpPr>
            <a:spLocks noGrp="1"/>
          </p:cNvSpPr>
          <p:nvPr>
            <p:ph idx="1"/>
          </p:nvPr>
        </p:nvSpPr>
        <p:spPr/>
        <p:txBody>
          <a:bodyPr/>
          <a:lstStyle/>
          <a:p>
            <a:r>
              <a:rPr lang="en-US" dirty="0" smtClean="0"/>
              <a:t>Our students benefit from opportunities to work with faculty and staff drawn from the diverse communities they come from</a:t>
            </a:r>
            <a:endParaRPr lang="en-US" dirty="0"/>
          </a:p>
        </p:txBody>
      </p:sp>
    </p:spTree>
    <p:extLst>
      <p:ext uri="{BB962C8B-B14F-4D97-AF65-F5344CB8AC3E}">
        <p14:creationId xmlns:p14="http://schemas.microsoft.com/office/powerpoint/2010/main" val="21684473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Our student body is changing and we have to change with it. </a:t>
            </a:r>
            <a:endParaRPr lang="en-US" dirty="0"/>
          </a:p>
        </p:txBody>
      </p:sp>
      <p:sp>
        <p:nvSpPr>
          <p:cNvPr id="3" name="Content Placeholder 2"/>
          <p:cNvSpPr>
            <a:spLocks noGrp="1"/>
          </p:cNvSpPr>
          <p:nvPr>
            <p:ph idx="1"/>
          </p:nvPr>
        </p:nvSpPr>
        <p:spPr/>
        <p:txBody>
          <a:bodyPr/>
          <a:lstStyle/>
          <a:p>
            <a:pPr marL="82296" indent="0">
              <a:buNone/>
            </a:pPr>
            <a:r>
              <a:rPr lang="en-US" dirty="0" smtClean="0"/>
              <a:t>Our students do not want us to lower academic standards. </a:t>
            </a:r>
          </a:p>
          <a:p>
            <a:pPr marL="82296" indent="0">
              <a:buNone/>
            </a:pPr>
            <a:r>
              <a:rPr lang="en-US" dirty="0" smtClean="0"/>
              <a:t>Our students want and need us to help them meet high standards. </a:t>
            </a:r>
          </a:p>
          <a:p>
            <a:pPr marL="82296" indent="0">
              <a:buNone/>
            </a:pPr>
            <a:r>
              <a:rPr lang="en-US" dirty="0" smtClean="0"/>
              <a:t>Doing things in the ways we have always done things or in the ways that worked for us when we were students is no longer working for an increasing proportion of our students.</a:t>
            </a:r>
            <a:endParaRPr lang="en-US" dirty="0"/>
          </a:p>
        </p:txBody>
      </p:sp>
    </p:spTree>
    <p:extLst>
      <p:ext uri="{BB962C8B-B14F-4D97-AF65-F5344CB8AC3E}">
        <p14:creationId xmlns:p14="http://schemas.microsoft.com/office/powerpoint/2010/main" val="17036059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Charge</a:t>
            </a:r>
            <a:endParaRPr lang="en-US" dirty="0"/>
          </a:p>
        </p:txBody>
      </p:sp>
      <p:sp>
        <p:nvSpPr>
          <p:cNvPr id="3" name="Content Placeholder 2"/>
          <p:cNvSpPr>
            <a:spLocks noGrp="1"/>
          </p:cNvSpPr>
          <p:nvPr>
            <p:ph idx="1"/>
          </p:nvPr>
        </p:nvSpPr>
        <p:spPr/>
        <p:txBody>
          <a:bodyPr/>
          <a:lstStyle/>
          <a:p>
            <a:pPr marL="82296" indent="0">
              <a:buNone/>
            </a:pPr>
            <a:r>
              <a:rPr lang="en-US" dirty="0" smtClean="0"/>
              <a:t>We were charged to examine the issues and recommend ways that we all might better support the success of CCSU’s minority students, specifically Black and Latino students who have consistently been retained and graduated at lower rates than our overall student population. </a:t>
            </a:r>
            <a:endParaRPr lang="en-US" dirty="0"/>
          </a:p>
        </p:txBody>
      </p:sp>
    </p:spTree>
    <p:extLst>
      <p:ext uri="{BB962C8B-B14F-4D97-AF65-F5344CB8AC3E}">
        <p14:creationId xmlns:p14="http://schemas.microsoft.com/office/powerpoint/2010/main" val="4112275342"/>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References </a:t>
            </a:r>
            <a:endParaRPr lang="en-US" dirty="0"/>
          </a:p>
        </p:txBody>
      </p:sp>
      <p:sp>
        <p:nvSpPr>
          <p:cNvPr id="3" name="Content Placeholder 2"/>
          <p:cNvSpPr>
            <a:spLocks noGrp="1"/>
          </p:cNvSpPr>
          <p:nvPr>
            <p:ph idx="1"/>
          </p:nvPr>
        </p:nvSpPr>
        <p:spPr/>
        <p:txBody>
          <a:bodyPr>
            <a:normAutofit/>
          </a:bodyPr>
          <a:lstStyle/>
          <a:p>
            <a:pPr marL="0" indent="-457200">
              <a:spcBef>
                <a:spcPts val="0"/>
              </a:spcBef>
              <a:buNone/>
            </a:pPr>
            <a:r>
              <a:rPr lang="en-US" sz="1700" dirty="0"/>
              <a:t>National Center for Education Statistics. (2013). </a:t>
            </a:r>
            <a:r>
              <a:rPr lang="en-US" sz="1700" i="1" dirty="0"/>
              <a:t>Digest of educational statistics. Table 203.30. Public school enrollment in grades 9 through 12, by region, state, and jurisdiction: Selected years, fall 1990 through fall 2023.</a:t>
            </a:r>
            <a:r>
              <a:rPr lang="en-US" sz="1700" dirty="0"/>
              <a:t> Retrieved from </a:t>
            </a:r>
            <a:r>
              <a:rPr lang="en-US" sz="1700" u="sng" dirty="0">
                <a:hlinkClick r:id="rId2"/>
              </a:rPr>
              <a:t>http://</a:t>
            </a:r>
            <a:r>
              <a:rPr lang="en-US" sz="1700" u="sng" dirty="0" smtClean="0">
                <a:hlinkClick r:id="rId2"/>
              </a:rPr>
              <a:t>nces.ed.gov/programs/digest/d13/tables/dt13_203.30.asp</a:t>
            </a:r>
            <a:endParaRPr lang="en-US" sz="1700" u="sng" dirty="0" smtClean="0"/>
          </a:p>
          <a:p>
            <a:pPr marL="0" indent="-457200">
              <a:spcBef>
                <a:spcPts val="0"/>
              </a:spcBef>
              <a:buNone/>
            </a:pPr>
            <a:endParaRPr lang="en-US" sz="1700" dirty="0"/>
          </a:p>
          <a:p>
            <a:pPr marL="0" indent="-457200">
              <a:spcBef>
                <a:spcPts val="0"/>
              </a:spcBef>
              <a:buNone/>
            </a:pPr>
            <a:r>
              <a:rPr lang="en-US" sz="1700" dirty="0" smtClean="0"/>
              <a:t>Western </a:t>
            </a:r>
            <a:r>
              <a:rPr lang="en-US" sz="1700" dirty="0"/>
              <a:t>Interstate Consortium for Higher Education. (2013). </a:t>
            </a:r>
            <a:r>
              <a:rPr lang="en-US" sz="1700" i="1" dirty="0"/>
              <a:t>Knocking at the college door: Projections of high school graduates. Connecticut.</a:t>
            </a:r>
            <a:r>
              <a:rPr lang="en-US" sz="1700" dirty="0"/>
              <a:t> Retrieved from </a:t>
            </a:r>
            <a:r>
              <a:rPr lang="en-US" sz="1700" u="sng" dirty="0">
                <a:hlinkClick r:id="rId3"/>
              </a:rPr>
              <a:t>http://</a:t>
            </a:r>
            <a:r>
              <a:rPr lang="en-US" sz="1700" u="sng" dirty="0" smtClean="0">
                <a:hlinkClick r:id="rId3"/>
              </a:rPr>
              <a:t>www.wiche.edu/info/knocking-8th/profiles/ct.pdf</a:t>
            </a:r>
            <a:endParaRPr lang="en-US" sz="1700" u="sng" dirty="0" smtClean="0"/>
          </a:p>
          <a:p>
            <a:pPr marL="0" indent="-457200">
              <a:spcBef>
                <a:spcPts val="0"/>
              </a:spcBef>
              <a:buNone/>
            </a:pPr>
            <a:endParaRPr lang="en-US" sz="1700" dirty="0"/>
          </a:p>
          <a:p>
            <a:pPr marL="0" indent="-457200">
              <a:spcBef>
                <a:spcPts val="0"/>
              </a:spcBef>
              <a:buNone/>
            </a:pPr>
            <a:r>
              <a:rPr lang="en-US" sz="1700" dirty="0" smtClean="0"/>
              <a:t>CCSU. (2015).  </a:t>
            </a:r>
            <a:r>
              <a:rPr lang="en-US" sz="1700" i="1" dirty="0" smtClean="0"/>
              <a:t>CCSU Fact Book 2014-15</a:t>
            </a:r>
            <a:r>
              <a:rPr lang="en-US" sz="1700" dirty="0" smtClean="0"/>
              <a:t>. Retrieved </a:t>
            </a:r>
            <a:r>
              <a:rPr lang="en-US" sz="1700" dirty="0"/>
              <a:t>from </a:t>
            </a:r>
            <a:r>
              <a:rPr lang="en-US" sz="1700" dirty="0">
                <a:hlinkClick r:id="rId4"/>
              </a:rPr>
              <a:t>http://</a:t>
            </a:r>
            <a:r>
              <a:rPr lang="en-US" sz="1700" dirty="0" smtClean="0">
                <a:hlinkClick r:id="rId4"/>
              </a:rPr>
              <a:t>web.ccsu.edu/oira/factbook_1415/default.asp</a:t>
            </a:r>
            <a:endParaRPr lang="en-US" sz="1700" dirty="0" smtClean="0"/>
          </a:p>
          <a:p>
            <a:endParaRPr lang="en-US" dirty="0"/>
          </a:p>
        </p:txBody>
      </p:sp>
    </p:spTree>
    <p:extLst>
      <p:ext uri="{BB962C8B-B14F-4D97-AF65-F5344CB8AC3E}">
        <p14:creationId xmlns:p14="http://schemas.microsoft.com/office/powerpoint/2010/main" val="32041336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Changing Demographics in CT High Schools</a:t>
            </a:r>
            <a:endParaRPr lang="en-US" dirty="0"/>
          </a:p>
        </p:txBody>
      </p:sp>
      <p:sp>
        <p:nvSpPr>
          <p:cNvPr id="3" name="Content Placeholder 2"/>
          <p:cNvSpPr>
            <a:spLocks noGrp="1"/>
          </p:cNvSpPr>
          <p:nvPr>
            <p:ph idx="1"/>
          </p:nvPr>
        </p:nvSpPr>
        <p:spPr>
          <a:xfrm>
            <a:off x="1371600" y="1447800"/>
            <a:ext cx="7498080" cy="4800600"/>
          </a:xfrm>
        </p:spPr>
        <p:txBody>
          <a:bodyPr>
            <a:normAutofit fontScale="62500" lnSpcReduction="20000"/>
          </a:bodyPr>
          <a:lstStyle/>
          <a:p>
            <a:endParaRPr lang="en-US" dirty="0" smtClean="0"/>
          </a:p>
          <a:p>
            <a:r>
              <a:rPr lang="en-US" dirty="0" smtClean="0"/>
              <a:t>Between </a:t>
            </a:r>
            <a:r>
              <a:rPr lang="en-US" dirty="0"/>
              <a:t>2011 and 2023, the number of students enrolled in </a:t>
            </a:r>
            <a:r>
              <a:rPr lang="en-US" dirty="0" smtClean="0"/>
              <a:t>CT’s </a:t>
            </a:r>
            <a:r>
              <a:rPr lang="en-US" dirty="0"/>
              <a:t>public high schools is expected to drop by more than 11</a:t>
            </a:r>
            <a:r>
              <a:rPr lang="en-US" dirty="0" smtClean="0"/>
              <a:t>%. </a:t>
            </a:r>
          </a:p>
          <a:p>
            <a:endParaRPr lang="en-US" dirty="0"/>
          </a:p>
          <a:p>
            <a:r>
              <a:rPr lang="en-US" dirty="0" smtClean="0"/>
              <a:t>Between 2007 and 2020</a:t>
            </a:r>
          </a:p>
          <a:p>
            <a:pPr lvl="1"/>
            <a:r>
              <a:rPr lang="en-US" dirty="0" smtClean="0"/>
              <a:t>the number </a:t>
            </a:r>
            <a:r>
              <a:rPr lang="en-US" dirty="0"/>
              <a:t>of </a:t>
            </a:r>
            <a:r>
              <a:rPr lang="en-US" dirty="0" smtClean="0"/>
              <a:t> White high </a:t>
            </a:r>
            <a:r>
              <a:rPr lang="en-US" dirty="0"/>
              <a:t>school graduates in CT is predicted to drop 24</a:t>
            </a:r>
            <a:r>
              <a:rPr lang="en-US" dirty="0" smtClean="0"/>
              <a:t>%,</a:t>
            </a:r>
          </a:p>
          <a:p>
            <a:pPr lvl="1"/>
            <a:r>
              <a:rPr lang="en-US" dirty="0" smtClean="0"/>
              <a:t>the </a:t>
            </a:r>
            <a:r>
              <a:rPr lang="en-US" dirty="0"/>
              <a:t>number of Black high school graduates in CT is predicted to remain </a:t>
            </a:r>
            <a:r>
              <a:rPr lang="en-US" dirty="0" smtClean="0"/>
              <a:t>stable, and</a:t>
            </a:r>
          </a:p>
          <a:p>
            <a:pPr lvl="1"/>
            <a:r>
              <a:rPr lang="en-US" dirty="0" smtClean="0"/>
              <a:t>the </a:t>
            </a:r>
            <a:r>
              <a:rPr lang="en-US" dirty="0"/>
              <a:t>number of Hispanic high school graduates in CT is predicted to increase 43</a:t>
            </a:r>
            <a:r>
              <a:rPr lang="en-US" dirty="0" smtClean="0"/>
              <a:t>%.</a:t>
            </a:r>
          </a:p>
          <a:p>
            <a:pPr lvl="1"/>
            <a:endParaRPr lang="en-US" dirty="0" smtClean="0"/>
          </a:p>
          <a:p>
            <a:r>
              <a:rPr lang="en-US" dirty="0" smtClean="0"/>
              <a:t>For the foreseeable future, Black and </a:t>
            </a:r>
            <a:r>
              <a:rPr lang="en-US" dirty="0"/>
              <a:t>Latino </a:t>
            </a:r>
            <a:r>
              <a:rPr lang="en-US" dirty="0" smtClean="0"/>
              <a:t>students will constitute an </a:t>
            </a:r>
            <a:r>
              <a:rPr lang="en-US" dirty="0"/>
              <a:t>increasing proportion of </a:t>
            </a:r>
            <a:r>
              <a:rPr lang="en-US" dirty="0" smtClean="0"/>
              <a:t>the </a:t>
            </a:r>
            <a:r>
              <a:rPr lang="en-US" dirty="0"/>
              <a:t>decreasing pool of high school graduates in </a:t>
            </a:r>
            <a:r>
              <a:rPr lang="en-US" dirty="0" smtClean="0"/>
              <a:t>CT.</a:t>
            </a:r>
            <a:endParaRPr lang="en-US" dirty="0"/>
          </a:p>
        </p:txBody>
      </p:sp>
    </p:spTree>
    <p:extLst>
      <p:ext uri="{BB962C8B-B14F-4D97-AF65-F5344CB8AC3E}">
        <p14:creationId xmlns:p14="http://schemas.microsoft.com/office/powerpoint/2010/main" val="23005389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Changing Student Body</a:t>
            </a:r>
            <a:endParaRPr lang="en-US" dirty="0"/>
          </a:p>
        </p:txBody>
      </p:sp>
      <p:sp>
        <p:nvSpPr>
          <p:cNvPr id="3" name="Content Placeholder 2"/>
          <p:cNvSpPr>
            <a:spLocks noGrp="1"/>
          </p:cNvSpPr>
          <p:nvPr>
            <p:ph idx="1"/>
          </p:nvPr>
        </p:nvSpPr>
        <p:spPr/>
        <p:txBody>
          <a:bodyPr>
            <a:normAutofit fontScale="70000" lnSpcReduction="20000"/>
          </a:bodyPr>
          <a:lstStyle/>
          <a:p>
            <a:pPr marL="82296" indent="0">
              <a:buNone/>
            </a:pPr>
            <a:r>
              <a:rPr lang="en-US" sz="3400" dirty="0" smtClean="0"/>
              <a:t>Eighty percent of our UG students continue to be “traditional age” students but in other ways </a:t>
            </a:r>
            <a:r>
              <a:rPr lang="en-US" sz="3400" dirty="0"/>
              <a:t>o</a:t>
            </a:r>
            <a:r>
              <a:rPr lang="en-US" sz="3400" dirty="0" smtClean="0"/>
              <a:t>ur undergraduate student population is changing. </a:t>
            </a:r>
          </a:p>
          <a:p>
            <a:pPr marL="82296" indent="0">
              <a:buNone/>
            </a:pPr>
            <a:endParaRPr lang="en-US" sz="3400" dirty="0" smtClean="0"/>
          </a:p>
          <a:p>
            <a:r>
              <a:rPr lang="en-US" dirty="0" smtClean="0"/>
              <a:t>In Fall 2010, 75% of CCSU’s UG students were White, 8% were Latino, and 9% were Black. </a:t>
            </a:r>
          </a:p>
          <a:p>
            <a:endParaRPr lang="en-US" dirty="0" smtClean="0"/>
          </a:p>
          <a:p>
            <a:r>
              <a:rPr lang="en-US" dirty="0" smtClean="0"/>
              <a:t>In Fall 2014</a:t>
            </a:r>
            <a:r>
              <a:rPr lang="en-US" dirty="0"/>
              <a:t>, </a:t>
            </a:r>
            <a:r>
              <a:rPr lang="en-US" dirty="0" smtClean="0"/>
              <a:t>66% </a:t>
            </a:r>
            <a:r>
              <a:rPr lang="en-US" dirty="0"/>
              <a:t>of CCSU’s  UG students were White, </a:t>
            </a:r>
            <a:r>
              <a:rPr lang="en-US" dirty="0" smtClean="0"/>
              <a:t>13% </a:t>
            </a:r>
            <a:r>
              <a:rPr lang="en-US" dirty="0"/>
              <a:t>were Latino, and </a:t>
            </a:r>
            <a:r>
              <a:rPr lang="en-US" dirty="0" smtClean="0"/>
              <a:t>11% </a:t>
            </a:r>
            <a:r>
              <a:rPr lang="en-US" dirty="0"/>
              <a:t>were Black. </a:t>
            </a:r>
            <a:endParaRPr lang="en-US" dirty="0" smtClean="0"/>
          </a:p>
          <a:p>
            <a:endParaRPr lang="en-US" dirty="0" smtClean="0"/>
          </a:p>
          <a:p>
            <a:r>
              <a:rPr lang="en-US" dirty="0"/>
              <a:t> </a:t>
            </a:r>
            <a:r>
              <a:rPr lang="en-US" dirty="0" smtClean="0"/>
              <a:t>These changes in our enrollment reflect an accelerating trend of change in the population of CT high school  graduates.</a:t>
            </a:r>
          </a:p>
          <a:p>
            <a:pPr marL="82296" indent="0">
              <a:buNone/>
            </a:pPr>
            <a:r>
              <a:rPr lang="en-US" dirty="0" smtClean="0"/>
              <a:t> </a:t>
            </a:r>
            <a:endParaRPr lang="en-US" dirty="0"/>
          </a:p>
        </p:txBody>
      </p:sp>
    </p:spTree>
    <p:extLst>
      <p:ext uri="{BB962C8B-B14F-4D97-AF65-F5344CB8AC3E}">
        <p14:creationId xmlns:p14="http://schemas.microsoft.com/office/powerpoint/2010/main" val="2637611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CCSU Student Success Data</a:t>
            </a:r>
            <a:endParaRPr lang="en-US" dirty="0"/>
          </a:p>
        </p:txBody>
      </p:sp>
      <p:sp>
        <p:nvSpPr>
          <p:cNvPr id="3" name="Content Placeholder 2"/>
          <p:cNvSpPr>
            <a:spLocks noGrp="1"/>
          </p:cNvSpPr>
          <p:nvPr>
            <p:ph idx="1"/>
          </p:nvPr>
        </p:nvSpPr>
        <p:spPr/>
        <p:txBody>
          <a:bodyPr>
            <a:normAutofit/>
          </a:bodyPr>
          <a:lstStyle/>
          <a:p>
            <a:r>
              <a:rPr lang="en-US" dirty="0" smtClean="0"/>
              <a:t>There are persistent and significant gaps between the retention and graduation rates for our White students </a:t>
            </a:r>
            <a:r>
              <a:rPr lang="en-US" dirty="0"/>
              <a:t>and our Black and Latino </a:t>
            </a:r>
            <a:r>
              <a:rPr lang="en-US" dirty="0" smtClean="0"/>
              <a:t>students. </a:t>
            </a:r>
          </a:p>
        </p:txBody>
      </p:sp>
    </p:spTree>
    <p:extLst>
      <p:ext uri="{BB962C8B-B14F-4D97-AF65-F5344CB8AC3E}">
        <p14:creationId xmlns:p14="http://schemas.microsoft.com/office/powerpoint/2010/main" val="14688334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74638"/>
            <a:ext cx="7485888" cy="1143000"/>
          </a:xfrm>
        </p:spPr>
        <p:txBody>
          <a:bodyPr>
            <a:noAutofit/>
          </a:bodyPr>
          <a:lstStyle/>
          <a:p>
            <a:r>
              <a:rPr lang="en-US" sz="2800" dirty="0" smtClean="0"/>
              <a:t>Four-Year Average FTFT Retention </a:t>
            </a:r>
            <a:r>
              <a:rPr lang="en-US" sz="2800" dirty="0"/>
              <a:t>and Graduation Rates </a:t>
            </a:r>
            <a:r>
              <a:rPr lang="en-US" sz="2800" dirty="0" smtClean="0"/>
              <a:t>of </a:t>
            </a:r>
            <a:r>
              <a:rPr lang="en-US" sz="2800" dirty="0"/>
              <a:t>White, Black and Latino </a:t>
            </a:r>
            <a:r>
              <a:rPr lang="en-US" sz="2800" dirty="0" smtClean="0"/>
              <a:t>Undergraduates</a:t>
            </a:r>
            <a:endParaRPr lang="en-US" sz="2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20951369"/>
              </p:ext>
            </p:extLst>
          </p:nvPr>
        </p:nvGraphicFramePr>
        <p:xfrm>
          <a:off x="1447800" y="1615440"/>
          <a:ext cx="7499352" cy="4160520"/>
        </p:xfrm>
        <a:graphic>
          <a:graphicData uri="http://schemas.openxmlformats.org/drawingml/2006/table">
            <a:tbl>
              <a:tblPr firstRow="1" bandRow="1">
                <a:tableStyleId>{0E3FDE45-AF77-4B5C-9715-49D594BDF05E}</a:tableStyleId>
              </a:tblPr>
              <a:tblGrid>
                <a:gridCol w="2057400"/>
                <a:gridCol w="1692276"/>
                <a:gridCol w="1874838"/>
                <a:gridCol w="1874838"/>
              </a:tblGrid>
              <a:tr h="457200">
                <a:tc>
                  <a:txBody>
                    <a:bodyPr/>
                    <a:lstStyle/>
                    <a:p>
                      <a:endParaRPr lang="en-US" dirty="0">
                        <a:solidFill>
                          <a:srgbClr val="FF0000"/>
                        </a:solidFill>
                      </a:endParaRPr>
                    </a:p>
                  </a:txBody>
                  <a:tcPr/>
                </a:tc>
                <a:tc>
                  <a:txBody>
                    <a:bodyPr/>
                    <a:lstStyle/>
                    <a:p>
                      <a:pPr algn="ctr"/>
                      <a:r>
                        <a:rPr lang="en-US" dirty="0" smtClean="0"/>
                        <a:t>White</a:t>
                      </a:r>
                      <a:endParaRPr lang="en-US" dirty="0"/>
                    </a:p>
                  </a:txBody>
                  <a:tcPr/>
                </a:tc>
                <a:tc>
                  <a:txBody>
                    <a:bodyPr/>
                    <a:lstStyle/>
                    <a:p>
                      <a:pPr algn="ctr"/>
                      <a:r>
                        <a:rPr lang="en-US" dirty="0" smtClean="0"/>
                        <a:t>Black</a:t>
                      </a:r>
                      <a:endParaRPr lang="en-US" dirty="0"/>
                    </a:p>
                  </a:txBody>
                  <a:tcPr/>
                </a:tc>
                <a:tc>
                  <a:txBody>
                    <a:bodyPr/>
                    <a:lstStyle/>
                    <a:p>
                      <a:pPr algn="ctr"/>
                      <a:r>
                        <a:rPr lang="en-US" dirty="0" smtClean="0"/>
                        <a:t>Latino</a:t>
                      </a:r>
                      <a:endParaRPr lang="en-US" dirty="0"/>
                    </a:p>
                  </a:txBody>
                  <a:tcPr/>
                </a:tc>
              </a:tr>
              <a:tr h="929640">
                <a:tc>
                  <a:txBody>
                    <a:bodyPr/>
                    <a:lstStyle/>
                    <a:p>
                      <a:r>
                        <a:rPr lang="en-US" dirty="0" smtClean="0"/>
                        <a:t>% retained to Yr. 2</a:t>
                      </a:r>
                    </a:p>
                    <a:p>
                      <a:endParaRPr lang="en-US" dirty="0"/>
                    </a:p>
                  </a:txBody>
                  <a:tcPr/>
                </a:tc>
                <a:tc>
                  <a:txBody>
                    <a:bodyPr/>
                    <a:lstStyle/>
                    <a:p>
                      <a:pPr algn="ctr"/>
                      <a:r>
                        <a:rPr lang="en-US" dirty="0" smtClean="0"/>
                        <a:t>78%</a:t>
                      </a:r>
                      <a:endParaRPr lang="en-US" dirty="0"/>
                    </a:p>
                  </a:txBody>
                  <a:tcPr/>
                </a:tc>
                <a:tc>
                  <a:txBody>
                    <a:bodyPr/>
                    <a:lstStyle/>
                    <a:p>
                      <a:pPr algn="ctr"/>
                      <a:r>
                        <a:rPr lang="en-US" dirty="0" smtClean="0"/>
                        <a:t>77%</a:t>
                      </a:r>
                      <a:endParaRPr lang="en-US" dirty="0"/>
                    </a:p>
                  </a:txBody>
                  <a:tcPr/>
                </a:tc>
                <a:tc>
                  <a:txBody>
                    <a:bodyPr/>
                    <a:lstStyle/>
                    <a:p>
                      <a:pPr algn="ctr"/>
                      <a:r>
                        <a:rPr lang="en-US" dirty="0" smtClean="0"/>
                        <a:t>76%</a:t>
                      </a:r>
                      <a:endParaRPr lang="en-US" dirty="0"/>
                    </a:p>
                  </a:txBody>
                  <a:tcPr/>
                </a:tc>
              </a:tr>
              <a:tr h="9296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 retained to Yr. 3</a:t>
                      </a:r>
                    </a:p>
                    <a:p>
                      <a:endParaRPr lang="en-US" dirty="0"/>
                    </a:p>
                  </a:txBody>
                  <a:tcPr/>
                </a:tc>
                <a:tc>
                  <a:txBody>
                    <a:bodyPr/>
                    <a:lstStyle/>
                    <a:p>
                      <a:pPr algn="ctr"/>
                      <a:r>
                        <a:rPr lang="en-US" dirty="0" smtClean="0"/>
                        <a:t>67%</a:t>
                      </a:r>
                      <a:endParaRPr lang="en-US" dirty="0"/>
                    </a:p>
                  </a:txBody>
                  <a:tcPr/>
                </a:tc>
                <a:tc>
                  <a:txBody>
                    <a:bodyPr/>
                    <a:lstStyle/>
                    <a:p>
                      <a:pPr algn="ctr"/>
                      <a:r>
                        <a:rPr lang="en-US" dirty="0" smtClean="0"/>
                        <a:t>62%</a:t>
                      </a:r>
                      <a:endParaRPr lang="en-US" dirty="0"/>
                    </a:p>
                  </a:txBody>
                  <a:tcPr/>
                </a:tc>
                <a:tc>
                  <a:txBody>
                    <a:bodyPr/>
                    <a:lstStyle/>
                    <a:p>
                      <a:pPr algn="ctr"/>
                      <a:r>
                        <a:rPr lang="en-US" dirty="0" smtClean="0"/>
                        <a:t>67%</a:t>
                      </a:r>
                      <a:endParaRPr lang="en-US" dirty="0"/>
                    </a:p>
                  </a:txBody>
                  <a:tcPr/>
                </a:tc>
              </a:tr>
              <a:tr h="929640">
                <a:tc>
                  <a:txBody>
                    <a:bodyPr/>
                    <a:lstStyle/>
                    <a:p>
                      <a:r>
                        <a:rPr lang="en-US" sz="1800" dirty="0" smtClean="0"/>
                        <a:t>Cum % graduated by Yr. 4</a:t>
                      </a:r>
                      <a:endParaRPr lang="en-US" sz="1800" dirty="0"/>
                    </a:p>
                  </a:txBody>
                  <a:tcPr/>
                </a:tc>
                <a:tc>
                  <a:txBody>
                    <a:bodyPr/>
                    <a:lstStyle/>
                    <a:p>
                      <a:pPr algn="ctr"/>
                      <a:r>
                        <a:rPr lang="en-US" dirty="0" smtClean="0"/>
                        <a:t>23%</a:t>
                      </a:r>
                      <a:endParaRPr lang="en-US" dirty="0"/>
                    </a:p>
                  </a:txBody>
                  <a:tcPr/>
                </a:tc>
                <a:tc>
                  <a:txBody>
                    <a:bodyPr/>
                    <a:lstStyle/>
                    <a:p>
                      <a:pPr algn="ctr"/>
                      <a:r>
                        <a:rPr lang="en-US" dirty="0" smtClean="0"/>
                        <a:t>16%</a:t>
                      </a:r>
                      <a:endParaRPr lang="en-US" dirty="0"/>
                    </a:p>
                  </a:txBody>
                  <a:tcPr/>
                </a:tc>
                <a:tc>
                  <a:txBody>
                    <a:bodyPr/>
                    <a:lstStyle/>
                    <a:p>
                      <a:pPr algn="ctr"/>
                      <a:r>
                        <a:rPr lang="en-US" dirty="0" smtClean="0"/>
                        <a:t>17%</a:t>
                      </a:r>
                      <a:endParaRPr lang="en-US" dirty="0"/>
                    </a:p>
                  </a:txBody>
                  <a:tcPr/>
                </a:tc>
              </a:tr>
              <a:tr h="853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Cum % graduated by Yr. 6</a:t>
                      </a:r>
                    </a:p>
                    <a:p>
                      <a:endParaRPr lang="en-US" dirty="0"/>
                    </a:p>
                  </a:txBody>
                  <a:tcPr/>
                </a:tc>
                <a:tc>
                  <a:txBody>
                    <a:bodyPr/>
                    <a:lstStyle/>
                    <a:p>
                      <a:pPr algn="ctr"/>
                      <a:r>
                        <a:rPr lang="en-US" dirty="0" smtClean="0"/>
                        <a:t>53%</a:t>
                      </a:r>
                      <a:endParaRPr lang="en-US" dirty="0"/>
                    </a:p>
                  </a:txBody>
                  <a:tcPr/>
                </a:tc>
                <a:tc>
                  <a:txBody>
                    <a:bodyPr/>
                    <a:lstStyle/>
                    <a:p>
                      <a:pPr algn="ctr"/>
                      <a:r>
                        <a:rPr lang="en-US" dirty="0" smtClean="0"/>
                        <a:t>39%</a:t>
                      </a:r>
                      <a:endParaRPr lang="en-US" dirty="0"/>
                    </a:p>
                  </a:txBody>
                  <a:tcPr/>
                </a:tc>
                <a:tc>
                  <a:txBody>
                    <a:bodyPr/>
                    <a:lstStyle/>
                    <a:p>
                      <a:pPr algn="ctr"/>
                      <a:r>
                        <a:rPr lang="en-US" dirty="0" smtClean="0"/>
                        <a:t>42%</a:t>
                      </a:r>
                      <a:endParaRPr lang="en-US" dirty="0"/>
                    </a:p>
                  </a:txBody>
                  <a:tcPr/>
                </a:tc>
              </a:tr>
            </a:tbl>
          </a:graphicData>
        </a:graphic>
      </p:graphicFrame>
    </p:spTree>
    <p:extLst>
      <p:ext uri="{BB962C8B-B14F-4D97-AF65-F5344CB8AC3E}">
        <p14:creationId xmlns:p14="http://schemas.microsoft.com/office/powerpoint/2010/main" val="9504245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Most Recent FTFT Retention </a:t>
            </a:r>
            <a:r>
              <a:rPr lang="en-US" sz="2800" dirty="0"/>
              <a:t>and Graduation Rates of White, Black and Latino </a:t>
            </a:r>
            <a:r>
              <a:rPr lang="en-US" sz="2800" dirty="0" smtClean="0"/>
              <a:t>Undergraduates</a:t>
            </a:r>
            <a:endParaRPr lang="en-US" sz="2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60702409"/>
              </p:ext>
            </p:extLst>
          </p:nvPr>
        </p:nvGraphicFramePr>
        <p:xfrm>
          <a:off x="1435100" y="1828800"/>
          <a:ext cx="7499352" cy="4191000"/>
        </p:xfrm>
        <a:graphic>
          <a:graphicData uri="http://schemas.openxmlformats.org/drawingml/2006/table">
            <a:tbl>
              <a:tblPr firstRow="1" bandRow="1">
                <a:tableStyleId>{D27102A9-8310-4765-A935-A1911B00CA55}</a:tableStyleId>
              </a:tblPr>
              <a:tblGrid>
                <a:gridCol w="1874838"/>
                <a:gridCol w="1874838"/>
                <a:gridCol w="1874838"/>
                <a:gridCol w="1874838"/>
              </a:tblGrid>
              <a:tr h="838200">
                <a:tc>
                  <a:txBody>
                    <a:bodyPr/>
                    <a:lstStyle/>
                    <a:p>
                      <a:endParaRPr lang="en-US" dirty="0"/>
                    </a:p>
                  </a:txBody>
                  <a:tcPr/>
                </a:tc>
                <a:tc>
                  <a:txBody>
                    <a:bodyPr/>
                    <a:lstStyle/>
                    <a:p>
                      <a:pPr algn="ctr"/>
                      <a:r>
                        <a:rPr lang="en-US" dirty="0" smtClean="0"/>
                        <a:t>White</a:t>
                      </a:r>
                      <a:endParaRPr lang="en-US" dirty="0"/>
                    </a:p>
                  </a:txBody>
                  <a:tcPr/>
                </a:tc>
                <a:tc>
                  <a:txBody>
                    <a:bodyPr/>
                    <a:lstStyle/>
                    <a:p>
                      <a:pPr algn="ctr"/>
                      <a:r>
                        <a:rPr lang="en-US" dirty="0" smtClean="0"/>
                        <a:t>Black</a:t>
                      </a:r>
                      <a:endParaRPr lang="en-US" dirty="0"/>
                    </a:p>
                  </a:txBody>
                  <a:tcPr/>
                </a:tc>
                <a:tc>
                  <a:txBody>
                    <a:bodyPr/>
                    <a:lstStyle/>
                    <a:p>
                      <a:pPr algn="ctr"/>
                      <a:r>
                        <a:rPr lang="en-US" dirty="0" smtClean="0"/>
                        <a:t>Latino</a:t>
                      </a:r>
                      <a:endParaRPr lang="en-US" dirty="0"/>
                    </a:p>
                  </a:txBody>
                  <a:tcPr/>
                </a:tc>
              </a:tr>
              <a:tr h="838200">
                <a:tc>
                  <a:txBody>
                    <a:bodyPr/>
                    <a:lstStyle/>
                    <a:p>
                      <a:r>
                        <a:rPr lang="en-US" dirty="0" smtClean="0"/>
                        <a:t>% retained to Yr. 2</a:t>
                      </a:r>
                      <a:endParaRPr lang="en-US" dirty="0"/>
                    </a:p>
                  </a:txBody>
                  <a:tcPr/>
                </a:tc>
                <a:tc>
                  <a:txBody>
                    <a:bodyPr/>
                    <a:lstStyle/>
                    <a:p>
                      <a:pPr algn="ctr"/>
                      <a:r>
                        <a:rPr lang="en-US" dirty="0" smtClean="0"/>
                        <a:t>81%</a:t>
                      </a:r>
                      <a:endParaRPr lang="en-US" dirty="0"/>
                    </a:p>
                  </a:txBody>
                  <a:tcPr/>
                </a:tc>
                <a:tc>
                  <a:txBody>
                    <a:bodyPr/>
                    <a:lstStyle/>
                    <a:p>
                      <a:pPr algn="ctr"/>
                      <a:r>
                        <a:rPr lang="en-US" dirty="0" smtClean="0"/>
                        <a:t>76%</a:t>
                      </a:r>
                      <a:endParaRPr lang="en-US" dirty="0"/>
                    </a:p>
                  </a:txBody>
                  <a:tcPr/>
                </a:tc>
                <a:tc>
                  <a:txBody>
                    <a:bodyPr/>
                    <a:lstStyle/>
                    <a:p>
                      <a:pPr algn="ctr"/>
                      <a:r>
                        <a:rPr lang="en-US" dirty="0" smtClean="0"/>
                        <a:t>76%</a:t>
                      </a:r>
                      <a:endParaRPr lang="en-US" dirty="0"/>
                    </a:p>
                  </a:txBody>
                  <a:tcPr/>
                </a:tc>
              </a:tr>
              <a:tr h="8382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 retained to Yr. 3</a:t>
                      </a:r>
                    </a:p>
                  </a:txBody>
                  <a:tcPr/>
                </a:tc>
                <a:tc>
                  <a:txBody>
                    <a:bodyPr/>
                    <a:lstStyle/>
                    <a:p>
                      <a:pPr algn="ctr"/>
                      <a:r>
                        <a:rPr lang="en-US" dirty="0" smtClean="0"/>
                        <a:t>68%</a:t>
                      </a:r>
                      <a:endParaRPr lang="en-US" dirty="0"/>
                    </a:p>
                  </a:txBody>
                  <a:tcPr/>
                </a:tc>
                <a:tc>
                  <a:txBody>
                    <a:bodyPr/>
                    <a:lstStyle/>
                    <a:p>
                      <a:pPr algn="ctr"/>
                      <a:r>
                        <a:rPr lang="en-US" dirty="0" smtClean="0"/>
                        <a:t>62%</a:t>
                      </a:r>
                      <a:endParaRPr lang="en-US" dirty="0"/>
                    </a:p>
                  </a:txBody>
                  <a:tcPr/>
                </a:tc>
                <a:tc>
                  <a:txBody>
                    <a:bodyPr/>
                    <a:lstStyle/>
                    <a:p>
                      <a:pPr algn="ctr"/>
                      <a:r>
                        <a:rPr lang="en-US" dirty="0" smtClean="0"/>
                        <a:t>66%</a:t>
                      </a:r>
                      <a:endParaRPr lang="en-US" dirty="0"/>
                    </a:p>
                  </a:txBody>
                  <a:tcPr/>
                </a:tc>
              </a:tr>
              <a:tr h="838200">
                <a:tc>
                  <a:txBody>
                    <a:bodyPr/>
                    <a:lstStyle/>
                    <a:p>
                      <a:r>
                        <a:rPr lang="en-US" sz="1800" dirty="0" smtClean="0"/>
                        <a:t>Cum % graduated by Yr. 4</a:t>
                      </a:r>
                      <a:endParaRPr lang="en-US" sz="1800" dirty="0"/>
                    </a:p>
                  </a:txBody>
                  <a:tcPr/>
                </a:tc>
                <a:tc>
                  <a:txBody>
                    <a:bodyPr/>
                    <a:lstStyle/>
                    <a:p>
                      <a:pPr algn="ctr"/>
                      <a:r>
                        <a:rPr lang="en-US" dirty="0" smtClean="0"/>
                        <a:t>22%</a:t>
                      </a:r>
                      <a:endParaRPr lang="en-US" dirty="0"/>
                    </a:p>
                  </a:txBody>
                  <a:tcPr/>
                </a:tc>
                <a:tc>
                  <a:txBody>
                    <a:bodyPr/>
                    <a:lstStyle/>
                    <a:p>
                      <a:pPr algn="ctr"/>
                      <a:r>
                        <a:rPr lang="en-US" dirty="0" smtClean="0"/>
                        <a:t>18%</a:t>
                      </a:r>
                      <a:endParaRPr lang="en-US" dirty="0"/>
                    </a:p>
                  </a:txBody>
                  <a:tcPr/>
                </a:tc>
                <a:tc>
                  <a:txBody>
                    <a:bodyPr/>
                    <a:lstStyle/>
                    <a:p>
                      <a:pPr algn="ctr"/>
                      <a:r>
                        <a:rPr lang="en-US" dirty="0" smtClean="0"/>
                        <a:t>18%</a:t>
                      </a:r>
                      <a:endParaRPr lang="en-US" dirty="0"/>
                    </a:p>
                  </a:txBody>
                  <a:tcPr/>
                </a:tc>
              </a:tr>
              <a:tr h="8382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Cum % graduated by Yr. 6</a:t>
                      </a:r>
                    </a:p>
                  </a:txBody>
                  <a:tcPr/>
                </a:tc>
                <a:tc>
                  <a:txBody>
                    <a:bodyPr/>
                    <a:lstStyle/>
                    <a:p>
                      <a:pPr algn="ctr"/>
                      <a:r>
                        <a:rPr lang="en-US" dirty="0" smtClean="0"/>
                        <a:t>55%</a:t>
                      </a:r>
                      <a:endParaRPr lang="en-US" dirty="0"/>
                    </a:p>
                  </a:txBody>
                  <a:tcPr/>
                </a:tc>
                <a:tc>
                  <a:txBody>
                    <a:bodyPr/>
                    <a:lstStyle/>
                    <a:p>
                      <a:pPr algn="ctr"/>
                      <a:r>
                        <a:rPr lang="en-US" dirty="0" smtClean="0"/>
                        <a:t>43%</a:t>
                      </a:r>
                      <a:endParaRPr lang="en-US" dirty="0"/>
                    </a:p>
                  </a:txBody>
                  <a:tcPr/>
                </a:tc>
                <a:tc>
                  <a:txBody>
                    <a:bodyPr/>
                    <a:lstStyle/>
                    <a:p>
                      <a:pPr algn="ctr"/>
                      <a:r>
                        <a:rPr lang="en-US" dirty="0" smtClean="0"/>
                        <a:t>48%</a:t>
                      </a:r>
                      <a:endParaRPr lang="en-US" dirty="0"/>
                    </a:p>
                  </a:txBody>
                  <a:tcPr/>
                </a:tc>
              </a:tr>
            </a:tbl>
          </a:graphicData>
        </a:graphic>
      </p:graphicFrame>
    </p:spTree>
    <p:extLst>
      <p:ext uri="{BB962C8B-B14F-4D97-AF65-F5344CB8AC3E}">
        <p14:creationId xmlns:p14="http://schemas.microsoft.com/office/powerpoint/2010/main" val="21921842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Data Sources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CCSU data (OIRA data base)</a:t>
            </a:r>
          </a:p>
          <a:p>
            <a:r>
              <a:rPr lang="en-US" dirty="0" smtClean="0"/>
              <a:t>Published literature on supporting student success</a:t>
            </a:r>
          </a:p>
          <a:p>
            <a:r>
              <a:rPr lang="en-US" dirty="0" smtClean="0"/>
              <a:t>Input from other institutions that have increased minority student success</a:t>
            </a:r>
          </a:p>
          <a:p>
            <a:r>
              <a:rPr lang="en-US" dirty="0" smtClean="0"/>
              <a:t>Focus groups with sending agencies and schools</a:t>
            </a:r>
          </a:p>
          <a:p>
            <a:r>
              <a:rPr lang="en-US" dirty="0" smtClean="0"/>
              <a:t>Focus groups with administrative and teaching faculty</a:t>
            </a:r>
          </a:p>
          <a:p>
            <a:r>
              <a:rPr lang="en-US" dirty="0" smtClean="0"/>
              <a:t>Focus groups with Black and Latino undergraduate and graduate students</a:t>
            </a:r>
            <a:endParaRPr lang="en-US" dirty="0"/>
          </a:p>
        </p:txBody>
      </p:sp>
    </p:spTree>
    <p:extLst>
      <p:ext uri="{BB962C8B-B14F-4D97-AF65-F5344CB8AC3E}">
        <p14:creationId xmlns:p14="http://schemas.microsoft.com/office/powerpoint/2010/main" val="34556683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Our Recommendations</a:t>
            </a:r>
          </a:p>
        </p:txBody>
      </p:sp>
      <p:sp>
        <p:nvSpPr>
          <p:cNvPr id="3" name="Content Placeholder 2"/>
          <p:cNvSpPr>
            <a:spLocks noGrp="1"/>
          </p:cNvSpPr>
          <p:nvPr>
            <p:ph idx="1"/>
          </p:nvPr>
        </p:nvSpPr>
        <p:spPr/>
        <p:txBody>
          <a:bodyPr>
            <a:normAutofit/>
          </a:bodyPr>
          <a:lstStyle/>
          <a:p>
            <a:r>
              <a:rPr lang="en-US" dirty="0" smtClean="0"/>
              <a:t>There is no single magical solution.</a:t>
            </a:r>
          </a:p>
          <a:p>
            <a:r>
              <a:rPr lang="en-US" dirty="0" smtClean="0"/>
              <a:t>Students need stronger and more positive connections with the campus, their peers, and, perhaps most importantly,  the faculty who teach them.</a:t>
            </a:r>
            <a:r>
              <a:rPr lang="en-US" dirty="0"/>
              <a:t> </a:t>
            </a:r>
            <a:endParaRPr lang="en-US" dirty="0" smtClean="0"/>
          </a:p>
          <a:p>
            <a:pPr marL="82296" indent="0">
              <a:buNone/>
            </a:pPr>
            <a:endParaRPr lang="en-US" dirty="0" smtClean="0"/>
          </a:p>
          <a:p>
            <a:r>
              <a:rPr lang="en-US" dirty="0" smtClean="0"/>
              <a:t>These are our recommendations </a:t>
            </a:r>
            <a:r>
              <a:rPr lang="en-US" dirty="0"/>
              <a:t>for increasing the success of Black and Latino students at </a:t>
            </a:r>
            <a:r>
              <a:rPr lang="en-US" dirty="0" smtClean="0"/>
              <a:t>CCSU.</a:t>
            </a:r>
            <a:endParaRPr lang="en-US" dirty="0"/>
          </a:p>
        </p:txBody>
      </p:sp>
    </p:spTree>
    <p:extLst>
      <p:ext uri="{BB962C8B-B14F-4D97-AF65-F5344CB8AC3E}">
        <p14:creationId xmlns:p14="http://schemas.microsoft.com/office/powerpoint/2010/main" val="321496520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659</TotalTime>
  <Words>1352</Words>
  <Application>Microsoft Macintosh PowerPoint</Application>
  <PresentationFormat>On-screen Show (4:3)</PresentationFormat>
  <Paragraphs>144</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Solstice</vt:lpstr>
      <vt:lpstr>CCSU Joint Task Force on Minority Student Success</vt:lpstr>
      <vt:lpstr>The Charge</vt:lpstr>
      <vt:lpstr>Changing Demographics in CT High Schools</vt:lpstr>
      <vt:lpstr>Our Changing Student Body</vt:lpstr>
      <vt:lpstr>CCSU Student Success Data</vt:lpstr>
      <vt:lpstr>Four-Year Average FTFT Retention and Graduation Rates of White, Black and Latino Undergraduates</vt:lpstr>
      <vt:lpstr>Most Recent FTFT Retention and Graduation Rates of White, Black and Latino Undergraduates</vt:lpstr>
      <vt:lpstr>Our Data Sources</vt:lpstr>
      <vt:lpstr>Our Recommendations</vt:lpstr>
      <vt:lpstr>Develop systems that ensure that all students receive high quality advising</vt:lpstr>
      <vt:lpstr>Implement proactive programs to better acclimate students and families to CCSU</vt:lpstr>
      <vt:lpstr>Provide reliable, financial support to programs that are grounded in the literature and document the positive impact of their services on CCSU student retention and graduation.</vt:lpstr>
      <vt:lpstr>Re-examine the content of our courses to ensure they speak to a diverse audience</vt:lpstr>
      <vt:lpstr>Structure our programs to ensure all students experience appropriate high-impact practices early (and often).</vt:lpstr>
      <vt:lpstr>Provide a robust program of faculty development for teaching and administrative faculty</vt:lpstr>
      <vt:lpstr>Continue to develop systems that can avert and resolve financial barriers to student success</vt:lpstr>
      <vt:lpstr>Create a centrally located, highly visible, staffed diversity center</vt:lpstr>
      <vt:lpstr>Continue to prioritize hiring of  diverse faculty and staff</vt:lpstr>
      <vt:lpstr>Our student body is changing and we have to change with it. </vt:lpstr>
      <vt:lpstr>References </vt:lpstr>
    </vt:vector>
  </TitlesOfParts>
  <Company>Central Connecticut State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CCSU Joint Task Force on Minority Student Success</dc:title>
  <dc:creator>v</dc:creator>
  <cp:lastModifiedBy>CCSU</cp:lastModifiedBy>
  <cp:revision>42</cp:revision>
  <cp:lastPrinted>2015-04-30T14:35:19Z</cp:lastPrinted>
  <dcterms:created xsi:type="dcterms:W3CDTF">2015-04-29T13:18:46Z</dcterms:created>
  <dcterms:modified xsi:type="dcterms:W3CDTF">2015-05-04T14:54:04Z</dcterms:modified>
</cp:coreProperties>
</file>